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68" r:id="rId3"/>
    <p:sldId id="269" r:id="rId4"/>
    <p:sldId id="274" r:id="rId5"/>
    <p:sldId id="275" r:id="rId6"/>
    <p:sldId id="276"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56" autoAdjust="0"/>
    <p:restoredTop sz="94660"/>
  </p:normalViewPr>
  <p:slideViewPr>
    <p:cSldViewPr snapToGrid="0">
      <p:cViewPr varScale="1">
        <p:scale>
          <a:sx n="85" d="100"/>
          <a:sy n="85" d="100"/>
        </p:scale>
        <p:origin x="85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B1BF-9ECA-43A4-B5B3-905EC6AE89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F11779-8030-4088-AD5A-9C1AFB77B8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DCF563-DAEF-4664-84BB-D80FEFE1255D}"/>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B53007C0-84D7-45F1-B913-7211A2E8B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E666A-8AC8-41D4-BD7B-0B7E780137E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34693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423A-1848-4F02-BDBA-F68CE8BA3F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1A0B89-BA7C-4C91-97F9-8AE2E67B3F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A568B-CFAB-49CB-82DA-D541D5A6068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A94E5889-3F36-4301-A1EB-C205C8D8D2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FC7A6-EC9C-4AB9-8315-BF865E9CF5F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24736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F2DE47-52B3-4D7D-8535-34CD5F337B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502DC1-0AE3-453D-8D9C-9262B2CF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2AAFC2-73EA-4F3E-87DC-75AD441D2695}"/>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D8B5B62B-B188-4FF5-AE83-7890116A2B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40727-B673-42FF-AD77-94F2067C548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85276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606A7-9D1C-4557-ABE8-9F7393A842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AE53F8-8835-4327-82B4-8BFE05C762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58144C-BFE6-47E1-82DD-98B798AE153E}"/>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916EEBAA-9E7C-4ADA-9E4E-790C514EF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BDA380-CAF0-413B-8020-578EF964424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11252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A878F-EF59-4B68-B6D5-0D0CEA6688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3903C9-B09A-40AB-9166-E6223F4D22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5258E2-2A67-4641-B687-35C6E91ACF9B}"/>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06DB8337-942C-4B55-BF40-2251DCC66C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4FA40-B5B8-4353-A7A3-74A5774EF88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62009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9F95F-38D8-49FA-B81F-7427EE2FFA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BA9483-0E1A-44E2-A0F3-A3C3B1CAAC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FCC385-F476-4F17-B61F-0C27CCD08F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DC83C6-8A39-4B19-8C47-D94342DBF467}"/>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1441BBBC-48A8-493C-AFC6-FC3F8C0614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13F478-F0D8-47D5-8CEA-A6565BFE53D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8973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D9DB2-0DBD-4674-87A7-EFA0913A6F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611ADB-74ED-4F40-81BB-7FF71FB00F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615EE5-321F-41F3-8139-CC73A0E479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0E127A-990B-41B6-9627-C97CC08F68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11A10C-E23E-4423-BAC3-FE2EA76D47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6DA13E-28C7-4C61-9A55-5B347AB61CB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8" name="Footer Placeholder 7">
            <a:extLst>
              <a:ext uri="{FF2B5EF4-FFF2-40B4-BE49-F238E27FC236}">
                <a16:creationId xmlns:a16="http://schemas.microsoft.com/office/drawing/2014/main" id="{458F0038-3E0B-4D75-BD5C-1B6298716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CE8FD0-E80D-4A5B-B910-781A8621C11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20458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6F5BC-ADFE-4576-814E-0B6026783D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E64FCB-6415-4EE4-8800-504D4BBCBDE6}"/>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4" name="Footer Placeholder 3">
            <a:extLst>
              <a:ext uri="{FF2B5EF4-FFF2-40B4-BE49-F238E27FC236}">
                <a16:creationId xmlns:a16="http://schemas.microsoft.com/office/drawing/2014/main" id="{A2EAE3F8-85FF-48AE-BFBE-A4F5A54ACF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AC5640-BB71-4966-8612-E24A7C1B6582}"/>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82092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05CFB1-C123-4C87-9CA7-B8D471039DA1}"/>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3" name="Footer Placeholder 2">
            <a:extLst>
              <a:ext uri="{FF2B5EF4-FFF2-40B4-BE49-F238E27FC236}">
                <a16:creationId xmlns:a16="http://schemas.microsoft.com/office/drawing/2014/main" id="{FA76D928-E03A-40A1-8C9A-64FCDA78D3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423490-5729-4E73-B681-753AAD07E7D3}"/>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72023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9FBEA-BAD5-47DC-A6B5-D5B2B55F90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1B437-D2B8-4A9A-9360-E2D7E4D67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67365C-B52D-4600-80F9-E99FC2763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B12AD3-87A7-4C7D-AA1F-E8D2D2FA0C62}"/>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26B5828E-9F7A-4CD7-84B3-9AE74E9C89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B1630A-DBDB-4D4D-A2A8-6DCAC636E4B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5467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82FC-A4FC-4929-BC46-5090938D26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4AFAFA-7182-46EE-8A8D-880FF67EC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3641A2-16F2-40F5-81DD-325B7D7A1C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49262-F61E-4A55-967C-9F269D5EDE4A}"/>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91C26947-58D1-4F1C-AC77-1903EB1B02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1F5FE-AD7B-4608-BCCC-E66576F1CDEA}"/>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697746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D2476-E6CF-49CD-BE47-CD6A2B30EC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AB0B92-A0A4-4AE8-BEB5-42F8530435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40B02B-FCE6-4FC9-B122-5E5E961BF1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E620B1AC-A19F-46F4-9828-6C92E3D938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B269DA-B2C9-4272-88F9-045800FECE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040B9-0D24-4260-A153-F7134D376843}" type="slidenum">
              <a:rPr lang="en-US" smtClean="0"/>
              <a:t>‹#›</a:t>
            </a:fld>
            <a:endParaRPr lang="en-US"/>
          </a:p>
        </p:txBody>
      </p:sp>
    </p:spTree>
    <p:extLst>
      <p:ext uri="{BB962C8B-B14F-4D97-AF65-F5344CB8AC3E}">
        <p14:creationId xmlns:p14="http://schemas.microsoft.com/office/powerpoint/2010/main" val="1594894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7C948A1-DADD-4117-80F9-80BB3F6A346A}"/>
              </a:ext>
            </a:extLst>
          </p:cNvPr>
          <p:cNvSpPr txBox="1">
            <a:spLocks/>
          </p:cNvSpPr>
          <p:nvPr/>
        </p:nvSpPr>
        <p:spPr>
          <a:xfrm>
            <a:off x="6096000" y="2949098"/>
            <a:ext cx="5006788" cy="1325563"/>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mn-MN" sz="2500" b="1" dirty="0">
                <a:solidFill>
                  <a:schemeClr val="bg1"/>
                </a:solidFill>
                <a:latin typeface="Exo 2" pitchFamily="2" charset="0"/>
                <a:ea typeface="Exo 2" pitchFamily="2" charset="0"/>
              </a:rPr>
              <a:t>ИННОВАЦИЛАГ МЕНЕЖМЕНТТЭЙ ШИЛДЭГ АЖИЛ ОЛГОГЧ</a:t>
            </a:r>
            <a:endParaRPr lang="en-US" sz="2500" b="1" dirty="0">
              <a:solidFill>
                <a:schemeClr val="bg1"/>
              </a:solidFill>
              <a:latin typeface="Exo 2" pitchFamily="2" charset="0"/>
              <a:ea typeface="Exo 2" pitchFamily="2" charset="0"/>
            </a:endParaRPr>
          </a:p>
          <a:p>
            <a:r>
              <a:rPr lang="en-US" sz="2500" dirty="0">
                <a:solidFill>
                  <a:schemeClr val="bg1"/>
                </a:solidFill>
                <a:latin typeface="Exo 2" pitchFamily="2" charset="0"/>
                <a:ea typeface="Exo 2" pitchFamily="2" charset="0"/>
              </a:rPr>
              <a:t>(INNOVATIVE MANAGEMENT)</a:t>
            </a:r>
          </a:p>
        </p:txBody>
      </p:sp>
      <p:sp>
        <p:nvSpPr>
          <p:cNvPr id="6" name="Title 1">
            <a:extLst>
              <a:ext uri="{FF2B5EF4-FFF2-40B4-BE49-F238E27FC236}">
                <a16:creationId xmlns:a16="http://schemas.microsoft.com/office/drawing/2014/main" id="{CA6CC1D6-A768-4795-975E-1349E8BB1C4B}"/>
              </a:ext>
            </a:extLst>
          </p:cNvPr>
          <p:cNvSpPr txBox="1">
            <a:spLocks/>
          </p:cNvSpPr>
          <p:nvPr/>
        </p:nvSpPr>
        <p:spPr>
          <a:xfrm>
            <a:off x="959223" y="395950"/>
            <a:ext cx="4374776" cy="6206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dirty="0">
                <a:solidFill>
                  <a:schemeClr val="bg1"/>
                </a:solidFill>
                <a:latin typeface="Exo 2" pitchFamily="2" charset="0"/>
                <a:ea typeface="Exo 2" pitchFamily="2" charset="0"/>
              </a:rPr>
              <a:t>logo here</a:t>
            </a:r>
          </a:p>
        </p:txBody>
      </p:sp>
    </p:spTree>
    <p:extLst>
      <p:ext uri="{BB962C8B-B14F-4D97-AF65-F5344CB8AC3E}">
        <p14:creationId xmlns:p14="http://schemas.microsoft.com/office/powerpoint/2010/main" val="19631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FBE0F-27AF-4985-94AC-6695CA61E364}"/>
              </a:ext>
            </a:extLst>
          </p:cNvPr>
          <p:cNvSpPr>
            <a:spLocks noGrp="1"/>
          </p:cNvSpPr>
          <p:nvPr>
            <p:ph type="title"/>
          </p:nvPr>
        </p:nvSpPr>
        <p:spPr>
          <a:xfrm>
            <a:off x="838200" y="365125"/>
            <a:ext cx="10515600" cy="1006475"/>
          </a:xfrm>
        </p:spPr>
        <p:txBody>
          <a:bodyPr/>
          <a:lstStyle/>
          <a:p>
            <a:pPr algn="r"/>
            <a:r>
              <a:rPr lang="mn-MN" sz="4400" b="1" dirty="0">
                <a:solidFill>
                  <a:schemeClr val="bg1"/>
                </a:solidFill>
                <a:latin typeface="Exo 2" pitchFamily="2" charset="0"/>
              </a:rPr>
              <a:t>ҮНЭЛГЭЭНИЙ ШАЛГУУР</a:t>
            </a:r>
            <a:endParaRPr lang="en-US" dirty="0"/>
          </a:p>
        </p:txBody>
      </p:sp>
      <p:sp>
        <p:nvSpPr>
          <p:cNvPr id="3" name="Content Placeholder 2">
            <a:extLst>
              <a:ext uri="{FF2B5EF4-FFF2-40B4-BE49-F238E27FC236}">
                <a16:creationId xmlns:a16="http://schemas.microsoft.com/office/drawing/2014/main" id="{76C7A9C2-4EE1-468A-A96D-526931C3FE18}"/>
              </a:ext>
            </a:extLst>
          </p:cNvPr>
          <p:cNvSpPr>
            <a:spLocks noGrp="1"/>
          </p:cNvSpPr>
          <p:nvPr>
            <p:ph idx="1"/>
          </p:nvPr>
        </p:nvSpPr>
        <p:spPr>
          <a:xfrm>
            <a:off x="838200" y="1253331"/>
            <a:ext cx="10515600" cy="4351338"/>
          </a:xfrm>
        </p:spPr>
        <p:txBody>
          <a:bodyPr>
            <a:normAutofit/>
          </a:bodyPr>
          <a:lstStyle/>
          <a:p>
            <a:pPr marL="0" indent="0" algn="just">
              <a:buNone/>
            </a:pPr>
            <a:r>
              <a:rPr lang="mn-MN" sz="1400" b="0" u="none" strike="noStrike" dirty="0">
                <a:solidFill>
                  <a:schemeClr val="bg1"/>
                </a:solidFill>
                <a:effectLst/>
                <a:latin typeface="Exo 2" pitchFamily="2" charset="0"/>
                <a:ea typeface="Exo 2" pitchFamily="2" charset="0"/>
              </a:rPr>
              <a:t>Зорилго: Энэхүү шагнал нь байгууллагын удирдлагын түвшинд нээлттэй, оролцоонд суурилсан, технологийн болон хүний нөөцийн инновацийг үр дүнтэй хэрэгжүүлж, орчин үеийн менежментийн арга барил, шийдлээр ажилтнуудын бүтээлч сэтгэлгээ, үр ашгийг дээшлүүлж буй байгууллагыг тодруулахад чиглэнэ.</a:t>
            </a:r>
            <a:endParaRPr lang="en-US" sz="1400" dirty="0">
              <a:solidFill>
                <a:schemeClr val="bg1"/>
              </a:solidFill>
              <a:latin typeface="Exo 2" pitchFamily="2" charset="0"/>
              <a:ea typeface="Exo 2" pitchFamily="2" charset="0"/>
            </a:endParaRPr>
          </a:p>
        </p:txBody>
      </p:sp>
      <p:graphicFrame>
        <p:nvGraphicFramePr>
          <p:cNvPr id="4" name="Table 4">
            <a:extLst>
              <a:ext uri="{FF2B5EF4-FFF2-40B4-BE49-F238E27FC236}">
                <a16:creationId xmlns:a16="http://schemas.microsoft.com/office/drawing/2014/main" id="{BD70C854-87A5-4C57-AD14-B1C903CEA773}"/>
              </a:ext>
            </a:extLst>
          </p:cNvPr>
          <p:cNvGraphicFramePr>
            <a:graphicFrameLocks/>
          </p:cNvGraphicFramePr>
          <p:nvPr>
            <p:extLst>
              <p:ext uri="{D42A27DB-BD31-4B8C-83A1-F6EECF244321}">
                <p14:modId xmlns:p14="http://schemas.microsoft.com/office/powerpoint/2010/main" val="143797863"/>
              </p:ext>
            </p:extLst>
          </p:nvPr>
        </p:nvGraphicFramePr>
        <p:xfrm>
          <a:off x="838200" y="2097856"/>
          <a:ext cx="10515599" cy="4028440"/>
        </p:xfrm>
        <a:graphic>
          <a:graphicData uri="http://schemas.openxmlformats.org/drawingml/2006/table">
            <a:tbl>
              <a:tblPr firstRow="1" bandRow="1">
                <a:tableStyleId>{5C22544A-7EE6-4342-B048-85BDC9FD1C3A}</a:tableStyleId>
              </a:tblPr>
              <a:tblGrid>
                <a:gridCol w="377961">
                  <a:extLst>
                    <a:ext uri="{9D8B030D-6E8A-4147-A177-3AD203B41FA5}">
                      <a16:colId xmlns:a16="http://schemas.microsoft.com/office/drawing/2014/main" val="4236224805"/>
                    </a:ext>
                  </a:extLst>
                </a:gridCol>
                <a:gridCol w="2723389">
                  <a:extLst>
                    <a:ext uri="{9D8B030D-6E8A-4147-A177-3AD203B41FA5}">
                      <a16:colId xmlns:a16="http://schemas.microsoft.com/office/drawing/2014/main" val="2641193138"/>
                    </a:ext>
                  </a:extLst>
                </a:gridCol>
                <a:gridCol w="828408">
                  <a:extLst>
                    <a:ext uri="{9D8B030D-6E8A-4147-A177-3AD203B41FA5}">
                      <a16:colId xmlns:a16="http://schemas.microsoft.com/office/drawing/2014/main" val="2840669885"/>
                    </a:ext>
                  </a:extLst>
                </a:gridCol>
                <a:gridCol w="6585841">
                  <a:extLst>
                    <a:ext uri="{9D8B030D-6E8A-4147-A177-3AD203B41FA5}">
                      <a16:colId xmlns:a16="http://schemas.microsoft.com/office/drawing/2014/main" val="4124650143"/>
                    </a:ext>
                  </a:extLst>
                </a:gridCol>
              </a:tblGrid>
              <a:tr h="370840">
                <a:tc>
                  <a:txBody>
                    <a:bodyPr/>
                    <a:lstStyle/>
                    <a:p>
                      <a:pPr algn="ctr"/>
                      <a:r>
                        <a:rPr lang="mn-MN" sz="1400" dirty="0">
                          <a:latin typeface="Exo 2" pitchFamily="2" charset="0"/>
                          <a:ea typeface="Exo 2" pitchFamily="2" charset="0"/>
                        </a:rPr>
                        <a:t>№</a:t>
                      </a:r>
                      <a:endParaRPr lang="en-US" sz="1400" dirty="0">
                        <a:latin typeface="Exo 2" pitchFamily="2" charset="0"/>
                        <a:ea typeface="Exo 2" pitchFamily="2" charset="0"/>
                      </a:endParaRPr>
                    </a:p>
                  </a:txBody>
                  <a:tcPr>
                    <a:noFill/>
                  </a:tcPr>
                </a:tc>
                <a:tc>
                  <a:txBody>
                    <a:bodyPr/>
                    <a:lstStyle/>
                    <a:p>
                      <a:pPr algn="ctr"/>
                      <a:r>
                        <a:rPr lang="mn-MN" sz="1400" dirty="0">
                          <a:latin typeface="Exo 2" pitchFamily="2" charset="0"/>
                          <a:ea typeface="Exo 2" pitchFamily="2" charset="0"/>
                        </a:rPr>
                        <a:t>Үнэлгээний шалгуур</a:t>
                      </a:r>
                      <a:endParaRPr lang="en-US" sz="1400" dirty="0">
                        <a:latin typeface="Exo 2" pitchFamily="2" charset="0"/>
                        <a:ea typeface="Exo 2" pitchFamily="2" charset="0"/>
                      </a:endParaRPr>
                    </a:p>
                  </a:txBody>
                  <a:tcPr>
                    <a:noFill/>
                  </a:tcPr>
                </a:tc>
                <a:tc>
                  <a:txBody>
                    <a:bodyPr/>
                    <a:lstStyle/>
                    <a:p>
                      <a:pPr algn="ctr"/>
                      <a:r>
                        <a:rPr lang="mn-MN" sz="1400" dirty="0">
                          <a:latin typeface="Exo 2" pitchFamily="2" charset="0"/>
                          <a:ea typeface="Exo 2" pitchFamily="2" charset="0"/>
                        </a:rPr>
                        <a:t>Хувь</a:t>
                      </a:r>
                      <a:endParaRPr lang="en-US" sz="1400" dirty="0">
                        <a:latin typeface="Exo 2" pitchFamily="2" charset="0"/>
                        <a:ea typeface="Exo 2" pitchFamily="2" charset="0"/>
                      </a:endParaRPr>
                    </a:p>
                  </a:txBody>
                  <a:tcPr>
                    <a:noFill/>
                  </a:tcPr>
                </a:tc>
                <a:tc>
                  <a:txBody>
                    <a:bodyPr/>
                    <a:lstStyle/>
                    <a:p>
                      <a:pPr algn="ctr"/>
                      <a:r>
                        <a:rPr lang="mn-MN" sz="1400" dirty="0">
                          <a:latin typeface="Exo 2" pitchFamily="2" charset="0"/>
                          <a:ea typeface="Exo 2" pitchFamily="2" charset="0"/>
                        </a:rPr>
                        <a:t>Тайлбар</a:t>
                      </a:r>
                      <a:r>
                        <a:rPr lang="en-US" sz="1400" dirty="0">
                          <a:latin typeface="Exo 2" pitchFamily="2" charset="0"/>
                          <a:ea typeface="Exo 2" pitchFamily="2" charset="0"/>
                        </a:rPr>
                        <a:t> / </a:t>
                      </a:r>
                      <a:r>
                        <a:rPr lang="mn-MN" sz="1400" dirty="0">
                          <a:latin typeface="Exo 2" pitchFamily="2" charset="0"/>
                          <a:ea typeface="Exo 2" pitchFamily="2" charset="0"/>
                        </a:rPr>
                        <a:t>тодорхойлолт</a:t>
                      </a:r>
                      <a:endParaRPr lang="en-US" sz="1400" dirty="0">
                        <a:latin typeface="Exo 2" pitchFamily="2" charset="0"/>
                        <a:ea typeface="Exo 2" pitchFamily="2" charset="0"/>
                      </a:endParaRPr>
                    </a:p>
                  </a:txBody>
                  <a:tcPr>
                    <a:noFill/>
                  </a:tcPr>
                </a:tc>
                <a:extLst>
                  <a:ext uri="{0D108BD9-81ED-4DB2-BD59-A6C34878D82A}">
                    <a16:rowId xmlns:a16="http://schemas.microsoft.com/office/drawing/2014/main" val="2148038617"/>
                  </a:ext>
                </a:extLst>
              </a:tr>
              <a:tr h="370840">
                <a:tc>
                  <a:txBody>
                    <a:bodyPr/>
                    <a:lstStyle/>
                    <a:p>
                      <a:r>
                        <a:rPr lang="mn-MN" sz="1200" dirty="0">
                          <a:solidFill>
                            <a:schemeClr val="bg1"/>
                          </a:solidFill>
                          <a:latin typeface="Exo 2" pitchFamily="2" charset="0"/>
                          <a:ea typeface="Exo 2" pitchFamily="2" charset="0"/>
                        </a:rPr>
                        <a:t>1</a:t>
                      </a:r>
                      <a:endParaRPr lang="en-US" sz="1200" dirty="0">
                        <a:solidFill>
                          <a:schemeClr val="bg1"/>
                        </a:solidFill>
                        <a:latin typeface="Exo 2" pitchFamily="2" charset="0"/>
                        <a:ea typeface="Exo 2" pitchFamily="2" charset="0"/>
                      </a:endParaRPr>
                    </a:p>
                  </a:txBody>
                  <a:tcPr>
                    <a:noFill/>
                  </a:tcPr>
                </a:tc>
                <a:tc>
                  <a:txBody>
                    <a:bodyPr/>
                    <a:lstStyle/>
                    <a:p>
                      <a:r>
                        <a:rPr lang="mn-MN" sz="1200" dirty="0">
                          <a:solidFill>
                            <a:schemeClr val="bg1"/>
                          </a:solidFill>
                          <a:latin typeface="Exo 2" pitchFamily="2" charset="0"/>
                          <a:ea typeface="Exo 2" pitchFamily="2" charset="0"/>
                        </a:rPr>
                        <a:t>Нээлттэй, оролцоонд суурилсан удирдлагын зарчим хэрэгжиж буй эсэх</a:t>
                      </a:r>
                      <a:endParaRPr lang="en-US" sz="1200" dirty="0">
                        <a:solidFill>
                          <a:schemeClr val="bg1"/>
                        </a:solidFill>
                        <a:latin typeface="Exo 2" pitchFamily="2" charset="0"/>
                        <a:ea typeface="Exo 2" pitchFamily="2" charset="0"/>
                      </a:endParaRPr>
                    </a:p>
                  </a:txBody>
                  <a:tcPr>
                    <a:noFill/>
                  </a:tcPr>
                </a:tc>
                <a:tc>
                  <a:txBody>
                    <a:bodyPr/>
                    <a:lstStyle/>
                    <a:p>
                      <a:r>
                        <a:rPr lang="mn-MN" sz="1200" dirty="0">
                          <a:solidFill>
                            <a:schemeClr val="bg1"/>
                          </a:solidFill>
                          <a:latin typeface="Exo 2" pitchFamily="2" charset="0"/>
                          <a:ea typeface="Exo 2" pitchFamily="2" charset="0"/>
                        </a:rPr>
                        <a:t>20</a:t>
                      </a:r>
                      <a:r>
                        <a:rPr lang="en-US" sz="1200" dirty="0">
                          <a:solidFill>
                            <a:schemeClr val="bg1"/>
                          </a:solidFill>
                          <a:latin typeface="Exo 2" pitchFamily="2" charset="0"/>
                          <a:ea typeface="Exo 2" pitchFamily="2" charset="0"/>
                        </a:rPr>
                        <a:t>%</a:t>
                      </a:r>
                    </a:p>
                  </a:txBody>
                  <a:tcPr>
                    <a:noFill/>
                  </a:tcPr>
                </a:tc>
                <a:tc>
                  <a:txBody>
                    <a:bodyPr/>
                    <a:lstStyle/>
                    <a:p>
                      <a:r>
                        <a:rPr lang="mn-MN" sz="1200" dirty="0">
                          <a:solidFill>
                            <a:schemeClr val="bg1"/>
                          </a:solidFill>
                          <a:latin typeface="Exo 2" pitchFamily="2" charset="0"/>
                          <a:ea typeface="Exo 2" pitchFamily="2" charset="0"/>
                        </a:rPr>
                        <a:t>Байгууллага шийдвэр гаргах үйл явцдаа ажилтны оролцоог хангадаг, санал авах, шийдвэр гаргах тогтолцоотой эсэх. Оролцооны платформ, дотоод саналын систем, </a:t>
                      </a:r>
                      <a:r>
                        <a:rPr lang="en-US" sz="1200" dirty="0">
                          <a:solidFill>
                            <a:schemeClr val="bg1"/>
                          </a:solidFill>
                          <a:latin typeface="Exo 2" pitchFamily="2" charset="0"/>
                          <a:ea typeface="Exo 2" pitchFamily="2" charset="0"/>
                        </a:rPr>
                        <a:t>town hall</a:t>
                      </a:r>
                      <a:r>
                        <a:rPr lang="mn-MN" sz="1200" dirty="0">
                          <a:solidFill>
                            <a:schemeClr val="bg1"/>
                          </a:solidFill>
                          <a:latin typeface="Exo 2" pitchFamily="2" charset="0"/>
                          <a:ea typeface="Exo 2" pitchFamily="2" charset="0"/>
                        </a:rPr>
                        <a:t> уулзалт, судалгааны хариулт</a:t>
                      </a:r>
                      <a:r>
                        <a:rPr lang="en-US" sz="1200" dirty="0">
                          <a:solidFill>
                            <a:schemeClr val="bg1"/>
                          </a:solidFill>
                          <a:latin typeface="Exo 2" pitchFamily="2" charset="0"/>
                          <a:ea typeface="Exo 2" pitchFamily="2" charset="0"/>
                        </a:rPr>
                        <a:t> (</a:t>
                      </a:r>
                      <a:r>
                        <a:rPr lang="mn-MN" sz="1200" dirty="0">
                          <a:solidFill>
                            <a:schemeClr val="bg1"/>
                          </a:solidFill>
                          <a:latin typeface="Exo 2" pitchFamily="2" charset="0"/>
                          <a:ea typeface="Exo 2" pitchFamily="2" charset="0"/>
                        </a:rPr>
                        <a:t>“Би шийдвэр гаргахад дуу хоолой минь тусдаг гэж үздэг”</a:t>
                      </a:r>
                      <a:r>
                        <a:rPr lang="en-US" sz="1200" dirty="0">
                          <a:solidFill>
                            <a:schemeClr val="bg1"/>
                          </a:solidFill>
                          <a:latin typeface="Exo 2" pitchFamily="2" charset="0"/>
                          <a:ea typeface="Exo 2" pitchFamily="2" charset="0"/>
                        </a:rPr>
                        <a:t>)</a:t>
                      </a:r>
                      <a:r>
                        <a:rPr lang="mn-MN" sz="1200" dirty="0">
                          <a:solidFill>
                            <a:schemeClr val="bg1"/>
                          </a:solidFill>
                          <a:latin typeface="Exo 2" pitchFamily="2" charset="0"/>
                          <a:ea typeface="Exo 2" pitchFamily="2" charset="0"/>
                        </a:rPr>
                        <a:t>.</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3696396872"/>
                  </a:ext>
                </a:extLst>
              </a:tr>
              <a:tr h="370840">
                <a:tc>
                  <a:txBody>
                    <a:bodyPr/>
                    <a:lstStyle/>
                    <a:p>
                      <a:r>
                        <a:rPr lang="mn-MN" sz="1200" dirty="0">
                          <a:solidFill>
                            <a:schemeClr val="bg1"/>
                          </a:solidFill>
                          <a:latin typeface="Exo 2" pitchFamily="2" charset="0"/>
                          <a:ea typeface="Exo 2" pitchFamily="2" charset="0"/>
                        </a:rPr>
                        <a:t>2</a:t>
                      </a:r>
                      <a:endParaRPr lang="en-US" sz="1200" dirty="0">
                        <a:solidFill>
                          <a:schemeClr val="bg1"/>
                        </a:solidFill>
                        <a:latin typeface="Exo 2" pitchFamily="2" charset="0"/>
                        <a:ea typeface="Exo 2" pitchFamily="2" charset="0"/>
                      </a:endParaRPr>
                    </a:p>
                  </a:txBody>
                  <a:tcPr>
                    <a:noFill/>
                  </a:tcPr>
                </a:tc>
                <a:tc>
                  <a:txBody>
                    <a:bodyPr/>
                    <a:lstStyle/>
                    <a:p>
                      <a:r>
                        <a:rPr lang="ru-RU" sz="1200" b="0" i="0" u="none" strike="noStrike" kern="1200" dirty="0">
                          <a:solidFill>
                            <a:schemeClr val="bg1"/>
                          </a:solidFill>
                          <a:effectLst/>
                          <a:latin typeface="Exo 2" pitchFamily="2" charset="0"/>
                          <a:ea typeface="Exo 2" pitchFamily="2" charset="0"/>
                          <a:cs typeface="+mn-cs"/>
                        </a:rPr>
                        <a:t>Менежментийн инновацийн бодлого ба тогтолцоо</a:t>
                      </a:r>
                      <a:endParaRPr lang="en-US" sz="1200" dirty="0">
                        <a:solidFill>
                          <a:schemeClr val="bg1"/>
                        </a:solidFill>
                        <a:latin typeface="Exo 2" pitchFamily="2" charset="0"/>
                        <a:ea typeface="Exo 2" pitchFamily="2" charset="0"/>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mn-MN" sz="1200" dirty="0">
                          <a:solidFill>
                            <a:schemeClr val="bg1"/>
                          </a:solidFill>
                          <a:latin typeface="Exo 2" pitchFamily="2" charset="0"/>
                          <a:ea typeface="Exo 2" pitchFamily="2" charset="0"/>
                        </a:rPr>
                        <a:t>20</a:t>
                      </a:r>
                      <a:r>
                        <a:rPr lang="en-US" sz="1200" dirty="0">
                          <a:solidFill>
                            <a:schemeClr val="bg1"/>
                          </a:solidFill>
                          <a:latin typeface="Exo 2" pitchFamily="2" charset="0"/>
                          <a:ea typeface="Exo 2" pitchFamily="2" charset="0"/>
                        </a:rPr>
                        <a:t>%</a:t>
                      </a:r>
                    </a:p>
                  </a:txBody>
                  <a:tcPr>
                    <a:noFill/>
                  </a:tcPr>
                </a:tc>
                <a:tc>
                  <a:txBody>
                    <a:bodyPr/>
                    <a:lstStyle/>
                    <a:p>
                      <a:pPr rtl="0"/>
                      <a:r>
                        <a:rPr lang="mn-MN" sz="1200" b="0" i="0" u="none" strike="noStrike" kern="1200" dirty="0">
                          <a:solidFill>
                            <a:schemeClr val="bg1"/>
                          </a:solidFill>
                          <a:effectLst/>
                          <a:latin typeface="Exo 2" pitchFamily="2" charset="0"/>
                          <a:ea typeface="Exo 2" pitchFamily="2" charset="0"/>
                          <a:cs typeface="+mn-cs"/>
                        </a:rPr>
                        <a:t>Байгууллага инновацийг дэмжих бүтэцтэй эсэх (</a:t>
                      </a:r>
                      <a:r>
                        <a:rPr lang="en-US" sz="1200" b="0" i="0" u="none" strike="noStrike" kern="1200" dirty="0">
                          <a:solidFill>
                            <a:schemeClr val="bg1"/>
                          </a:solidFill>
                          <a:effectLst/>
                          <a:latin typeface="Exo 2" pitchFamily="2" charset="0"/>
                          <a:ea typeface="Exo 2" pitchFamily="2" charset="0"/>
                          <a:cs typeface="+mn-cs"/>
                        </a:rPr>
                        <a:t>Innovation committee, agile structure, design thinking workshop </a:t>
                      </a:r>
                      <a:r>
                        <a:rPr lang="mn-MN" sz="1200" b="0" i="0" u="none" strike="noStrike" kern="1200" dirty="0">
                          <a:solidFill>
                            <a:schemeClr val="bg1"/>
                          </a:solidFill>
                          <a:effectLst/>
                          <a:latin typeface="Exo 2" pitchFamily="2" charset="0"/>
                          <a:ea typeface="Exo 2" pitchFamily="2" charset="0"/>
                          <a:cs typeface="+mn-cs"/>
                        </a:rPr>
                        <a:t>гэх мэт). </a:t>
                      </a:r>
                      <a:endParaRPr lang="mn-MN" sz="1200" b="0" dirty="0">
                        <a:solidFill>
                          <a:schemeClr val="bg1"/>
                        </a:solidFill>
                        <a:effectLst/>
                        <a:latin typeface="Exo 2" pitchFamily="2" charset="0"/>
                        <a:ea typeface="Exo 2" pitchFamily="2" charset="0"/>
                      </a:endParaRPr>
                    </a:p>
                    <a:p>
                      <a:pPr rtl="0"/>
                      <a:r>
                        <a:rPr lang="mn-MN" sz="1200" b="0" i="0" u="none" strike="noStrike" kern="1200" dirty="0">
                          <a:solidFill>
                            <a:schemeClr val="bg1"/>
                          </a:solidFill>
                          <a:effectLst/>
                          <a:latin typeface="Exo 2" pitchFamily="2" charset="0"/>
                          <a:ea typeface="Exo 2" pitchFamily="2" charset="0"/>
                          <a:cs typeface="+mn-cs"/>
                        </a:rPr>
                        <a:t>Албан ёсны бодлого, арга зүй, “</a:t>
                      </a:r>
                      <a:r>
                        <a:rPr lang="en-US" sz="1200" b="0" i="0" u="none" strike="noStrike" kern="1200" dirty="0">
                          <a:solidFill>
                            <a:schemeClr val="bg1"/>
                          </a:solidFill>
                          <a:effectLst/>
                          <a:latin typeface="Exo 2" pitchFamily="2" charset="0"/>
                          <a:ea typeface="Exo 2" pitchFamily="2" charset="0"/>
                          <a:cs typeface="+mn-cs"/>
                        </a:rPr>
                        <a:t>Innovation framework”, </a:t>
                      </a:r>
                      <a:r>
                        <a:rPr lang="mn-MN" sz="1200" b="0" i="0" u="none" strike="noStrike" kern="1200" dirty="0">
                          <a:solidFill>
                            <a:schemeClr val="bg1"/>
                          </a:solidFill>
                          <a:effectLst/>
                          <a:latin typeface="Exo 2" pitchFamily="2" charset="0"/>
                          <a:ea typeface="Exo 2" pitchFamily="2" charset="0"/>
                          <a:cs typeface="+mn-cs"/>
                        </a:rPr>
                        <a:t>дотоод журмын хэсэг.</a:t>
                      </a:r>
                      <a:endParaRPr lang="mn-MN" sz="1200" b="0" dirty="0">
                        <a:solidFill>
                          <a:schemeClr val="bg1"/>
                        </a:solidFill>
                        <a:effectLst/>
                        <a:latin typeface="Exo 2" pitchFamily="2" charset="0"/>
                        <a:ea typeface="Exo 2" pitchFamily="2" charset="0"/>
                      </a:endParaRPr>
                    </a:p>
                  </a:txBody>
                  <a:tcPr>
                    <a:noFill/>
                  </a:tcPr>
                </a:tc>
                <a:extLst>
                  <a:ext uri="{0D108BD9-81ED-4DB2-BD59-A6C34878D82A}">
                    <a16:rowId xmlns:a16="http://schemas.microsoft.com/office/drawing/2014/main" val="2138351273"/>
                  </a:ext>
                </a:extLst>
              </a:tr>
              <a:tr h="370840">
                <a:tc>
                  <a:txBody>
                    <a:bodyPr/>
                    <a:lstStyle/>
                    <a:p>
                      <a:r>
                        <a:rPr lang="mn-MN" sz="1200" dirty="0">
                          <a:solidFill>
                            <a:schemeClr val="bg1"/>
                          </a:solidFill>
                          <a:latin typeface="Exo 2" pitchFamily="2" charset="0"/>
                          <a:ea typeface="Exo 2" pitchFamily="2" charset="0"/>
                        </a:rPr>
                        <a:t>3</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Инновацийн санаачилга ба хэрэгжилтийн үр дүн (1 жил)</a:t>
                      </a:r>
                      <a:endParaRPr lang="en-US" sz="1200" dirty="0">
                        <a:solidFill>
                          <a:schemeClr val="bg1"/>
                        </a:solidFill>
                        <a:latin typeface="Exo 2" pitchFamily="2" charset="0"/>
                        <a:ea typeface="Exo 2" pitchFamily="2" charset="0"/>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latin typeface="Exo 2" pitchFamily="2" charset="0"/>
                          <a:ea typeface="Exo 2" pitchFamily="2" charset="0"/>
                        </a:rPr>
                        <a:t>3</a:t>
                      </a:r>
                      <a:r>
                        <a:rPr lang="mn-MN" sz="1200" dirty="0">
                          <a:solidFill>
                            <a:schemeClr val="bg1"/>
                          </a:solidFill>
                          <a:latin typeface="Exo 2" pitchFamily="2" charset="0"/>
                          <a:ea typeface="Exo 2" pitchFamily="2" charset="0"/>
                        </a:rPr>
                        <a:t>0</a:t>
                      </a:r>
                      <a:r>
                        <a:rPr lang="en-US" sz="1200" dirty="0">
                          <a:solidFill>
                            <a:schemeClr val="bg1"/>
                          </a:solidFill>
                          <a:latin typeface="Exo 2" pitchFamily="2" charset="0"/>
                          <a:ea typeface="Exo 2" pitchFamily="2" charset="0"/>
                        </a:rPr>
                        <a:t>%</a:t>
                      </a: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Сүүлийн жилд нэвтрүүлсэн менежментийн шинэ санаачилга (жишээ: </a:t>
                      </a:r>
                      <a:r>
                        <a:rPr lang="en-US" sz="1200" b="0" i="0" u="none" strike="noStrike" kern="1200" dirty="0">
                          <a:solidFill>
                            <a:schemeClr val="bg1"/>
                          </a:solidFill>
                          <a:effectLst/>
                          <a:latin typeface="Exo 2" pitchFamily="2" charset="0"/>
                          <a:ea typeface="Exo 2" pitchFamily="2" charset="0"/>
                          <a:cs typeface="+mn-cs"/>
                        </a:rPr>
                        <a:t>OKR </a:t>
                      </a:r>
                      <a:r>
                        <a:rPr lang="mn-MN" sz="1200" b="0" i="0" u="none" strike="noStrike" kern="1200" dirty="0">
                          <a:solidFill>
                            <a:schemeClr val="bg1"/>
                          </a:solidFill>
                          <a:effectLst/>
                          <a:latin typeface="Exo 2" pitchFamily="2" charset="0"/>
                          <a:ea typeface="Exo 2" pitchFamily="2" charset="0"/>
                          <a:cs typeface="+mn-cs"/>
                        </a:rPr>
                        <a:t>систем, </a:t>
                      </a:r>
                      <a:r>
                        <a:rPr lang="en-US" sz="1200" b="0" i="0" u="none" strike="noStrike" kern="1200" dirty="0">
                          <a:solidFill>
                            <a:schemeClr val="bg1"/>
                          </a:solidFill>
                          <a:effectLst/>
                          <a:latin typeface="Exo 2" pitchFamily="2" charset="0"/>
                          <a:ea typeface="Exo 2" pitchFamily="2" charset="0"/>
                          <a:cs typeface="+mn-cs"/>
                        </a:rPr>
                        <a:t>agile scrum, data-driven decision model, digital HR tool) </a:t>
                      </a:r>
                      <a:r>
                        <a:rPr lang="mn-MN" sz="1200" b="0" i="0" u="none" strike="noStrike" kern="1200" dirty="0">
                          <a:solidFill>
                            <a:schemeClr val="bg1"/>
                          </a:solidFill>
                          <a:effectLst/>
                          <a:latin typeface="Exo 2" pitchFamily="2" charset="0"/>
                          <a:ea typeface="Exo 2" pitchFamily="2" charset="0"/>
                          <a:cs typeface="+mn-cs"/>
                        </a:rPr>
                        <a:t>болон түүний нөлөө. Тайлан, зураг, видео, хэмнэлт/үр ашиг, </a:t>
                      </a:r>
                      <a:r>
                        <a:rPr lang="en-US" sz="1200" b="0" i="0" u="none" strike="noStrike" kern="1200" dirty="0">
                          <a:solidFill>
                            <a:schemeClr val="bg1"/>
                          </a:solidFill>
                          <a:effectLst/>
                          <a:latin typeface="Exo 2" pitchFamily="2" charset="0"/>
                          <a:ea typeface="Exo 2" pitchFamily="2" charset="0"/>
                          <a:cs typeface="+mn-cs"/>
                        </a:rPr>
                        <a:t>KPI </a:t>
                      </a:r>
                      <a:r>
                        <a:rPr lang="mn-MN" sz="1200" b="0" i="0" u="none" strike="noStrike" kern="1200" dirty="0">
                          <a:solidFill>
                            <a:schemeClr val="bg1"/>
                          </a:solidFill>
                          <a:effectLst/>
                          <a:latin typeface="Exo 2" pitchFamily="2" charset="0"/>
                          <a:ea typeface="Exo 2" pitchFamily="2" charset="0"/>
                          <a:cs typeface="+mn-cs"/>
                        </a:rPr>
                        <a:t>сайжрал.</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2587486446"/>
                  </a:ext>
                </a:extLst>
              </a:tr>
              <a:tr h="370840">
                <a:tc>
                  <a:txBody>
                    <a:bodyPr/>
                    <a:lstStyle/>
                    <a:p>
                      <a:r>
                        <a:rPr lang="mn-MN" sz="1200" dirty="0">
                          <a:solidFill>
                            <a:schemeClr val="bg1"/>
                          </a:solidFill>
                          <a:latin typeface="Exo 2" pitchFamily="2" charset="0"/>
                          <a:ea typeface="Exo 2" pitchFamily="2" charset="0"/>
                        </a:rPr>
                        <a:t>4</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Ажилтнуудын </a:t>
                      </a:r>
                      <a:r>
                        <a:rPr lang="en-US" sz="1200" b="0" i="0" u="none" strike="noStrike" kern="1200" dirty="0">
                          <a:solidFill>
                            <a:schemeClr val="bg1"/>
                          </a:solidFill>
                          <a:effectLst/>
                          <a:latin typeface="Exo 2" pitchFamily="2" charset="0"/>
                          <a:ea typeface="Exo 2" pitchFamily="2" charset="0"/>
                          <a:cs typeface="+mn-cs"/>
                        </a:rPr>
                        <a:t>perception: “</a:t>
                      </a:r>
                      <a:r>
                        <a:rPr lang="mn-MN" sz="1200" b="0" i="0" u="none" strike="noStrike" kern="1200" dirty="0">
                          <a:solidFill>
                            <a:schemeClr val="bg1"/>
                          </a:solidFill>
                          <a:effectLst/>
                          <a:latin typeface="Exo 2" pitchFamily="2" charset="0"/>
                          <a:ea typeface="Exo 2" pitchFamily="2" charset="0"/>
                          <a:cs typeface="+mn-cs"/>
                        </a:rPr>
                        <a:t>Манай байгууллага инновацийг дэмждэг” гэж үзэж буй хувь</a:t>
                      </a:r>
                      <a:endParaRPr lang="en-US" sz="1200" dirty="0">
                        <a:solidFill>
                          <a:schemeClr val="bg1"/>
                        </a:solidFill>
                        <a:latin typeface="Exo 2" pitchFamily="2" charset="0"/>
                        <a:ea typeface="Exo 2" pitchFamily="2" charset="0"/>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latin typeface="Exo 2" pitchFamily="2" charset="0"/>
                          <a:ea typeface="Exo 2" pitchFamily="2" charset="0"/>
                        </a:rPr>
                        <a:t>15%</a:t>
                      </a:r>
                    </a:p>
                  </a:txBody>
                  <a:tcPr>
                    <a:noFill/>
                  </a:tcPr>
                </a:tc>
                <a:tc>
                  <a:txBody>
                    <a:bodyPr/>
                    <a:lstStyle/>
                    <a:p>
                      <a:pPr rtl="0"/>
                      <a:r>
                        <a:rPr lang="mn-MN" sz="1200" b="0" i="0" u="none" strike="noStrike" kern="1200" dirty="0">
                          <a:solidFill>
                            <a:schemeClr val="bg1"/>
                          </a:solidFill>
                          <a:effectLst/>
                          <a:latin typeface="Exo 2" pitchFamily="2" charset="0"/>
                          <a:ea typeface="Exo 2" pitchFamily="2" charset="0"/>
                          <a:cs typeface="+mn-cs"/>
                        </a:rPr>
                        <a:t>Судалгааны дүнгээр ажилтнууд инновацийг дэмждэг соёл, нээлттэй орчныг үнэлж буй хувь. </a:t>
                      </a:r>
                      <a:endParaRPr lang="mn-MN" sz="1200" b="0" dirty="0">
                        <a:solidFill>
                          <a:schemeClr val="bg1"/>
                        </a:solidFill>
                        <a:effectLst/>
                        <a:latin typeface="Exo 2" pitchFamily="2" charset="0"/>
                        <a:ea typeface="Exo 2" pitchFamily="2" charset="0"/>
                      </a:endParaRPr>
                    </a:p>
                    <a:p>
                      <a:pPr rtl="0"/>
                      <a:r>
                        <a:rPr lang="mn-MN" sz="1200" b="0" i="0" u="none" strike="noStrike" kern="1200" dirty="0">
                          <a:solidFill>
                            <a:schemeClr val="bg1"/>
                          </a:solidFill>
                          <a:effectLst/>
                          <a:latin typeface="Exo 2" pitchFamily="2" charset="0"/>
                          <a:ea typeface="Exo 2" pitchFamily="2" charset="0"/>
                          <a:cs typeface="+mn-cs"/>
                        </a:rPr>
                        <a:t>Ажилтны сэтгэл ханамжийн судалгаа, </a:t>
                      </a:r>
                      <a:r>
                        <a:rPr lang="en-US" sz="1200" b="0" i="0" u="none" strike="noStrike" kern="1200" dirty="0" err="1">
                          <a:solidFill>
                            <a:schemeClr val="bg1"/>
                          </a:solidFill>
                          <a:effectLst/>
                          <a:latin typeface="Exo 2" pitchFamily="2" charset="0"/>
                          <a:ea typeface="Exo 2" pitchFamily="2" charset="0"/>
                          <a:cs typeface="+mn-cs"/>
                        </a:rPr>
                        <a:t>eNPS</a:t>
                      </a:r>
                      <a:r>
                        <a:rPr lang="en-US" sz="1200" b="0" i="0" u="none" strike="noStrike" kern="1200" dirty="0">
                          <a:solidFill>
                            <a:schemeClr val="bg1"/>
                          </a:solidFill>
                          <a:effectLst/>
                          <a:latin typeface="Exo 2" pitchFamily="2" charset="0"/>
                          <a:ea typeface="Exo 2" pitchFamily="2" charset="0"/>
                          <a:cs typeface="+mn-cs"/>
                        </a:rPr>
                        <a:t> </a:t>
                      </a:r>
                      <a:r>
                        <a:rPr lang="mn-MN" sz="1200" b="0" i="0" u="none" strike="noStrike" kern="1200" dirty="0">
                          <a:solidFill>
                            <a:schemeClr val="bg1"/>
                          </a:solidFill>
                          <a:effectLst/>
                          <a:latin typeface="Exo 2" pitchFamily="2" charset="0"/>
                          <a:ea typeface="Exo 2" pitchFamily="2" charset="0"/>
                          <a:cs typeface="+mn-cs"/>
                        </a:rPr>
                        <a:t>дүн.</a:t>
                      </a:r>
                      <a:endParaRPr lang="mn-MN" sz="1200" b="0" dirty="0">
                        <a:solidFill>
                          <a:schemeClr val="bg1"/>
                        </a:solidFill>
                        <a:effectLst/>
                        <a:latin typeface="Exo 2" pitchFamily="2" charset="0"/>
                        <a:ea typeface="Exo 2" pitchFamily="2" charset="0"/>
                      </a:endParaRPr>
                    </a:p>
                  </a:txBody>
                  <a:tcPr>
                    <a:noFill/>
                  </a:tcPr>
                </a:tc>
                <a:extLst>
                  <a:ext uri="{0D108BD9-81ED-4DB2-BD59-A6C34878D82A}">
                    <a16:rowId xmlns:a16="http://schemas.microsoft.com/office/drawing/2014/main" val="2843790717"/>
                  </a:ext>
                </a:extLst>
              </a:tr>
              <a:tr h="370840">
                <a:tc>
                  <a:txBody>
                    <a:bodyPr/>
                    <a:lstStyle/>
                    <a:p>
                      <a:r>
                        <a:rPr lang="mn-MN" sz="1200" dirty="0">
                          <a:solidFill>
                            <a:schemeClr val="bg1"/>
                          </a:solidFill>
                          <a:latin typeface="Exo 2" pitchFamily="2" charset="0"/>
                          <a:ea typeface="Exo 2" pitchFamily="2" charset="0"/>
                        </a:rPr>
                        <a:t>5</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Инновацийн үр ашиг ба байгууллагын нөлөө</a:t>
                      </a:r>
                      <a:endParaRPr lang="en-US" sz="1200" dirty="0">
                        <a:solidFill>
                          <a:schemeClr val="bg1"/>
                        </a:solidFill>
                        <a:latin typeface="Exo 2" pitchFamily="2" charset="0"/>
                        <a:ea typeface="Exo 2" pitchFamily="2" charset="0"/>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latin typeface="Exo 2" pitchFamily="2" charset="0"/>
                          <a:ea typeface="Exo 2" pitchFamily="2" charset="0"/>
                        </a:rPr>
                        <a:t>15%</a:t>
                      </a:r>
                    </a:p>
                  </a:txBody>
                  <a:tcPr>
                    <a:noFill/>
                  </a:tcPr>
                </a:tc>
                <a:tc>
                  <a:txBody>
                    <a:bodyPr/>
                    <a:lstStyle/>
                    <a:p>
                      <a:pPr rtl="0"/>
                      <a:r>
                        <a:rPr lang="mn-MN" sz="1200" b="0" i="0" u="none" strike="noStrike" kern="1200" dirty="0">
                          <a:solidFill>
                            <a:schemeClr val="bg1"/>
                          </a:solidFill>
                          <a:effectLst/>
                          <a:latin typeface="Exo 2" pitchFamily="2" charset="0"/>
                          <a:ea typeface="Exo 2" pitchFamily="2" charset="0"/>
                          <a:cs typeface="+mn-cs"/>
                        </a:rPr>
                        <a:t>Хийсэн инноваци нь ажилтны бүтээмж, оролцоо, харилцаа, үйл явцын үр ашгийг дээшлүүлсэн бодит нотолгоо. </a:t>
                      </a:r>
                      <a:endParaRPr lang="mn-MN" sz="1200" b="0" dirty="0">
                        <a:solidFill>
                          <a:schemeClr val="bg1"/>
                        </a:solidFill>
                        <a:effectLst/>
                        <a:latin typeface="Exo 2" pitchFamily="2" charset="0"/>
                        <a:ea typeface="Exo 2" pitchFamily="2" charset="0"/>
                      </a:endParaRPr>
                    </a:p>
                    <a:p>
                      <a:pPr rtl="0"/>
                      <a:r>
                        <a:rPr lang="en-US" sz="1200" b="0" i="0" u="none" strike="noStrike" kern="1200" dirty="0">
                          <a:solidFill>
                            <a:schemeClr val="bg1"/>
                          </a:solidFill>
                          <a:effectLst/>
                          <a:latin typeface="Exo 2" pitchFamily="2" charset="0"/>
                          <a:ea typeface="Exo 2" pitchFamily="2" charset="0"/>
                          <a:cs typeface="+mn-cs"/>
                        </a:rPr>
                        <a:t>KPI </a:t>
                      </a:r>
                      <a:r>
                        <a:rPr lang="mn-MN" sz="1200" b="0" i="0" u="none" strike="noStrike" kern="1200" dirty="0">
                          <a:solidFill>
                            <a:schemeClr val="bg1"/>
                          </a:solidFill>
                          <a:effectLst/>
                          <a:latin typeface="Exo 2" pitchFamily="2" charset="0"/>
                          <a:ea typeface="Exo 2" pitchFamily="2" charset="0"/>
                          <a:cs typeface="+mn-cs"/>
                        </a:rPr>
                        <a:t>өөрчлөлт, </a:t>
                      </a:r>
                      <a:r>
                        <a:rPr lang="en-US" sz="1200" b="0" i="0" u="none" strike="noStrike" kern="1200" dirty="0">
                          <a:solidFill>
                            <a:schemeClr val="bg1"/>
                          </a:solidFill>
                          <a:effectLst/>
                          <a:latin typeface="Exo 2" pitchFamily="2" charset="0"/>
                          <a:ea typeface="Exo 2" pitchFamily="2" charset="0"/>
                          <a:cs typeface="+mn-cs"/>
                        </a:rPr>
                        <a:t>productivity </a:t>
                      </a:r>
                      <a:r>
                        <a:rPr lang="mn-MN" sz="1200" b="0" i="0" u="none" strike="noStrike" kern="1200" dirty="0">
                          <a:solidFill>
                            <a:schemeClr val="bg1"/>
                          </a:solidFill>
                          <a:effectLst/>
                          <a:latin typeface="Exo 2" pitchFamily="2" charset="0"/>
                          <a:ea typeface="Exo 2" pitchFamily="2" charset="0"/>
                          <a:cs typeface="+mn-cs"/>
                        </a:rPr>
                        <a:t>өсөлт, </a:t>
                      </a:r>
                      <a:r>
                        <a:rPr lang="en-US" sz="1200" b="0" i="0" u="none" strike="noStrike" kern="1200" dirty="0">
                          <a:solidFill>
                            <a:schemeClr val="bg1"/>
                          </a:solidFill>
                          <a:effectLst/>
                          <a:latin typeface="Exo 2" pitchFamily="2" charset="0"/>
                          <a:ea typeface="Exo 2" pitchFamily="2" charset="0"/>
                          <a:cs typeface="+mn-cs"/>
                        </a:rPr>
                        <a:t>engagement score </a:t>
                      </a:r>
                      <a:r>
                        <a:rPr lang="mn-MN" sz="1200" b="0" i="0" u="none" strike="noStrike" kern="1200" dirty="0">
                          <a:solidFill>
                            <a:schemeClr val="bg1"/>
                          </a:solidFill>
                          <a:effectLst/>
                          <a:latin typeface="Exo 2" pitchFamily="2" charset="0"/>
                          <a:ea typeface="Exo 2" pitchFamily="2" charset="0"/>
                          <a:cs typeface="+mn-cs"/>
                        </a:rPr>
                        <a:t>сайжрал, зардал бууралт.</a:t>
                      </a:r>
                      <a:endParaRPr lang="mn-MN" sz="1200" b="0" dirty="0">
                        <a:solidFill>
                          <a:schemeClr val="bg1"/>
                        </a:solidFill>
                        <a:effectLst/>
                        <a:latin typeface="Exo 2" pitchFamily="2" charset="0"/>
                        <a:ea typeface="Exo 2" pitchFamily="2" charset="0"/>
                      </a:endParaRPr>
                    </a:p>
                  </a:txBody>
                  <a:tcPr>
                    <a:noFill/>
                  </a:tcPr>
                </a:tc>
                <a:extLst>
                  <a:ext uri="{0D108BD9-81ED-4DB2-BD59-A6C34878D82A}">
                    <a16:rowId xmlns:a16="http://schemas.microsoft.com/office/drawing/2014/main" val="3157895957"/>
                  </a:ext>
                </a:extLst>
              </a:tr>
              <a:tr h="215337">
                <a:tc gridSpan="2">
                  <a:txBody>
                    <a:bodyPr/>
                    <a:lstStyle/>
                    <a:p>
                      <a:pPr algn="ctr"/>
                      <a:r>
                        <a:rPr lang="mn-MN" sz="1200" b="1" dirty="0">
                          <a:solidFill>
                            <a:schemeClr val="bg1"/>
                          </a:solidFill>
                          <a:latin typeface="Exo 2" pitchFamily="2" charset="0"/>
                          <a:ea typeface="Exo 2" pitchFamily="2" charset="0"/>
                        </a:rPr>
                        <a:t>Нийт</a:t>
                      </a:r>
                      <a:endParaRPr lang="en-US" sz="1200" b="1" dirty="0">
                        <a:solidFill>
                          <a:schemeClr val="bg1"/>
                        </a:solidFill>
                        <a:latin typeface="Exo 2" pitchFamily="2" charset="0"/>
                        <a:ea typeface="Exo 2" pitchFamily="2" charset="0"/>
                      </a:endParaRPr>
                    </a:p>
                  </a:txBody>
                  <a:tcPr>
                    <a:noFill/>
                  </a:tcPr>
                </a:tc>
                <a:tc hMerge="1">
                  <a:txBody>
                    <a:bodyPr/>
                    <a:lstStyle/>
                    <a:p>
                      <a:endParaRPr lang="en-US" dirty="0"/>
                    </a:p>
                  </a:txBody>
                  <a:tcPr/>
                </a:tc>
                <a:tc>
                  <a:txBody>
                    <a:bodyPr/>
                    <a:lstStyle/>
                    <a:p>
                      <a:r>
                        <a:rPr lang="en-US" sz="1200" b="1" i="0" u="none" strike="noStrike" kern="1200" dirty="0">
                          <a:solidFill>
                            <a:schemeClr val="bg1"/>
                          </a:solidFill>
                          <a:effectLst/>
                          <a:latin typeface="Exo 2" pitchFamily="2" charset="0"/>
                          <a:ea typeface="Exo 2" pitchFamily="2" charset="0"/>
                          <a:cs typeface="+mn-cs"/>
                        </a:rPr>
                        <a:t>100%</a:t>
                      </a:r>
                      <a:endParaRPr lang="en-US" sz="1200" dirty="0">
                        <a:solidFill>
                          <a:schemeClr val="bg1"/>
                        </a:solidFill>
                        <a:latin typeface="Exo 2" pitchFamily="2" charset="0"/>
                        <a:ea typeface="Exo 2" pitchFamily="2" charset="0"/>
                      </a:endParaRPr>
                    </a:p>
                  </a:txBody>
                  <a:tcPr>
                    <a:noFill/>
                  </a:tcPr>
                </a:tc>
                <a:tc>
                  <a:txBody>
                    <a:bodyPr/>
                    <a:lstStyle/>
                    <a:p>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2802366052"/>
                  </a:ext>
                </a:extLst>
              </a:tr>
            </a:tbl>
          </a:graphicData>
        </a:graphic>
      </p:graphicFrame>
    </p:spTree>
    <p:extLst>
      <p:ext uri="{BB962C8B-B14F-4D97-AF65-F5344CB8AC3E}">
        <p14:creationId xmlns:p14="http://schemas.microsoft.com/office/powerpoint/2010/main" val="3717186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84824-B909-4B26-AEAE-6371EBE2EE61}"/>
              </a:ext>
            </a:extLst>
          </p:cNvPr>
          <p:cNvSpPr>
            <a:spLocks noGrp="1"/>
          </p:cNvSpPr>
          <p:nvPr>
            <p:ph type="title"/>
          </p:nvPr>
        </p:nvSpPr>
        <p:spPr>
          <a:xfrm>
            <a:off x="838200" y="212726"/>
            <a:ext cx="10515600" cy="1070136"/>
          </a:xfrm>
        </p:spPr>
        <p:txBody>
          <a:bodyPr>
            <a:normAutofit/>
          </a:bodyPr>
          <a:lstStyle/>
          <a:p>
            <a:pPr algn="r"/>
            <a:r>
              <a:rPr lang="mn-MN" sz="3200" dirty="0">
                <a:solidFill>
                  <a:schemeClr val="bg1"/>
                </a:solidFill>
                <a:latin typeface="Exo 2" pitchFamily="2" charset="0"/>
                <a:ea typeface="Exo 2" pitchFamily="2" charset="0"/>
              </a:rPr>
              <a:t>Нээлттэй, оролцоонд суурилсан удирдлагын </a:t>
            </a:r>
            <a:br>
              <a:rPr lang="mn-MN" sz="3200" dirty="0">
                <a:solidFill>
                  <a:schemeClr val="bg1"/>
                </a:solidFill>
                <a:latin typeface="Exo 2" pitchFamily="2" charset="0"/>
                <a:ea typeface="Exo 2" pitchFamily="2" charset="0"/>
              </a:rPr>
            </a:br>
            <a:r>
              <a:rPr lang="mn-MN" sz="3200" dirty="0">
                <a:solidFill>
                  <a:schemeClr val="bg1"/>
                </a:solidFill>
                <a:latin typeface="Exo 2" pitchFamily="2" charset="0"/>
                <a:ea typeface="Exo 2" pitchFamily="2" charset="0"/>
              </a:rPr>
              <a:t>зарчим хэрэгжиж буй эсэх</a:t>
            </a:r>
            <a:endParaRPr lang="en-US" sz="3200" dirty="0"/>
          </a:p>
        </p:txBody>
      </p:sp>
      <p:sp>
        <p:nvSpPr>
          <p:cNvPr id="5" name="Content Placeholder 4">
            <a:extLst>
              <a:ext uri="{FF2B5EF4-FFF2-40B4-BE49-F238E27FC236}">
                <a16:creationId xmlns:a16="http://schemas.microsoft.com/office/drawing/2014/main" id="{49BFF2ED-DED6-462C-93D6-30CEC9A2F69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62987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FA690-CE78-4E13-A63E-661E662F5DE9}"/>
              </a:ext>
            </a:extLst>
          </p:cNvPr>
          <p:cNvSpPr>
            <a:spLocks noGrp="1"/>
          </p:cNvSpPr>
          <p:nvPr>
            <p:ph type="title"/>
          </p:nvPr>
        </p:nvSpPr>
        <p:spPr>
          <a:xfrm>
            <a:off x="838200" y="302372"/>
            <a:ext cx="10515600" cy="1325563"/>
          </a:xfrm>
        </p:spPr>
        <p:txBody>
          <a:bodyPr>
            <a:normAutofit/>
          </a:bodyPr>
          <a:lstStyle/>
          <a:p>
            <a:pPr algn="r"/>
            <a:r>
              <a:rPr lang="ru-RU" sz="3200" b="0" i="0" u="none" strike="noStrike" kern="1200" dirty="0">
                <a:solidFill>
                  <a:schemeClr val="bg1"/>
                </a:solidFill>
                <a:effectLst/>
                <a:latin typeface="Exo 2" pitchFamily="2" charset="0"/>
                <a:ea typeface="Exo 2" pitchFamily="2" charset="0"/>
                <a:cs typeface="+mn-cs"/>
              </a:rPr>
              <a:t>Менежментийн инновацийн бодлого ба тогтолцоо</a:t>
            </a:r>
            <a:endParaRPr lang="en-US" sz="3200" dirty="0"/>
          </a:p>
        </p:txBody>
      </p:sp>
      <p:sp>
        <p:nvSpPr>
          <p:cNvPr id="3" name="Content Placeholder 2">
            <a:extLst>
              <a:ext uri="{FF2B5EF4-FFF2-40B4-BE49-F238E27FC236}">
                <a16:creationId xmlns:a16="http://schemas.microsoft.com/office/drawing/2014/main" id="{B5C07F9D-382C-4D92-A845-44A988A4D92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51320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B2C89-3B0E-4767-93BF-7D8DC6BF30B1}"/>
              </a:ext>
            </a:extLst>
          </p:cNvPr>
          <p:cNvSpPr>
            <a:spLocks noGrp="1"/>
          </p:cNvSpPr>
          <p:nvPr>
            <p:ph type="title"/>
          </p:nvPr>
        </p:nvSpPr>
        <p:spPr>
          <a:xfrm>
            <a:off x="838200" y="18255"/>
            <a:ext cx="10515600" cy="1325563"/>
          </a:xfrm>
        </p:spPr>
        <p:txBody>
          <a:bodyPr>
            <a:normAutofit/>
          </a:bodyPr>
          <a:lstStyle/>
          <a:p>
            <a:pPr algn="r"/>
            <a:r>
              <a:rPr lang="mn-MN" sz="3200" b="0" i="0" u="none" strike="noStrike" kern="1200" dirty="0">
                <a:solidFill>
                  <a:schemeClr val="bg1"/>
                </a:solidFill>
                <a:effectLst/>
                <a:latin typeface="Exo 2" pitchFamily="2" charset="0"/>
                <a:ea typeface="Exo 2" pitchFamily="2" charset="0"/>
                <a:cs typeface="+mn-cs"/>
              </a:rPr>
              <a:t>Инновацийн санаачилга ба </a:t>
            </a:r>
            <a:br>
              <a:rPr lang="mn-MN" sz="3200" b="0" i="0" u="none" strike="noStrike" kern="1200" dirty="0">
                <a:solidFill>
                  <a:schemeClr val="bg1"/>
                </a:solidFill>
                <a:effectLst/>
                <a:latin typeface="Exo 2" pitchFamily="2" charset="0"/>
                <a:ea typeface="Exo 2" pitchFamily="2" charset="0"/>
                <a:cs typeface="+mn-cs"/>
              </a:rPr>
            </a:br>
            <a:r>
              <a:rPr lang="mn-MN" sz="3200" b="0" i="0" u="none" strike="noStrike" kern="1200" dirty="0">
                <a:solidFill>
                  <a:schemeClr val="bg1"/>
                </a:solidFill>
                <a:effectLst/>
                <a:latin typeface="Exo 2" pitchFamily="2" charset="0"/>
                <a:ea typeface="Exo 2" pitchFamily="2" charset="0"/>
                <a:cs typeface="+mn-cs"/>
              </a:rPr>
              <a:t>хэрэгжилтийн үр дүн (1 жил)</a:t>
            </a:r>
            <a:endParaRPr lang="en-US" sz="3200" dirty="0"/>
          </a:p>
        </p:txBody>
      </p:sp>
      <p:sp>
        <p:nvSpPr>
          <p:cNvPr id="3" name="Content Placeholder 2">
            <a:extLst>
              <a:ext uri="{FF2B5EF4-FFF2-40B4-BE49-F238E27FC236}">
                <a16:creationId xmlns:a16="http://schemas.microsoft.com/office/drawing/2014/main" id="{8113562D-F550-46BA-9D1D-1197F2336C3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038761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88E9A-1F5E-451C-ACC6-81102CB3ECAA}"/>
              </a:ext>
            </a:extLst>
          </p:cNvPr>
          <p:cNvSpPr>
            <a:spLocks noGrp="1"/>
          </p:cNvSpPr>
          <p:nvPr>
            <p:ph type="title"/>
          </p:nvPr>
        </p:nvSpPr>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Ажилтнуудын </a:t>
            </a:r>
            <a:r>
              <a:rPr lang="en-US" sz="3600" b="0" i="0" u="none" strike="noStrike" kern="1200" dirty="0">
                <a:solidFill>
                  <a:schemeClr val="bg1"/>
                </a:solidFill>
                <a:effectLst/>
                <a:latin typeface="Exo 2" pitchFamily="2" charset="0"/>
                <a:ea typeface="Exo 2" pitchFamily="2" charset="0"/>
                <a:cs typeface="+mn-cs"/>
              </a:rPr>
              <a:t>perception: “</a:t>
            </a:r>
            <a:r>
              <a:rPr lang="mn-MN" sz="3600" b="0" i="0" u="none" strike="noStrike" kern="1200" dirty="0">
                <a:solidFill>
                  <a:schemeClr val="bg1"/>
                </a:solidFill>
                <a:effectLst/>
                <a:latin typeface="Exo 2" pitchFamily="2" charset="0"/>
                <a:ea typeface="Exo 2" pitchFamily="2" charset="0"/>
                <a:cs typeface="+mn-cs"/>
              </a:rPr>
              <a:t>Манай байгууллага инновацийг дэмждэг” гэж үзэж буй хувь</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551930A8-CE4E-49A9-ADD8-81E075DA9E3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10764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988ED-07CC-4D97-B27D-11FA17B3B9E0}"/>
              </a:ext>
            </a:extLst>
          </p:cNvPr>
          <p:cNvSpPr>
            <a:spLocks noGrp="1"/>
          </p:cNvSpPr>
          <p:nvPr>
            <p:ph type="title"/>
          </p:nvPr>
        </p:nvSpPr>
        <p:spPr/>
        <p:txBody>
          <a:bodyPr>
            <a:normAutofit/>
          </a:bodyPr>
          <a:lstStyle/>
          <a:p>
            <a:pPr algn="r"/>
            <a:r>
              <a:rPr lang="mn-MN" sz="3600" b="0" i="0" u="none" strike="noStrike" kern="1200" dirty="0">
                <a:solidFill>
                  <a:schemeClr val="bg1"/>
                </a:solidFill>
                <a:effectLst/>
                <a:latin typeface="Exo 2" pitchFamily="2" charset="0"/>
                <a:ea typeface="Exo 2" pitchFamily="2" charset="0"/>
                <a:cs typeface="+mn-cs"/>
              </a:rPr>
              <a:t>Инновацийн үр ашиг ба байгууллагын нөлөө</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6E2C834D-A024-4D55-A072-2741CA92B11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916373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340</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Exo 2</vt:lpstr>
      <vt:lpstr>Office Theme</vt:lpstr>
      <vt:lpstr>PowerPoint Presentation</vt:lpstr>
      <vt:lpstr>ҮНЭЛГЭЭНИЙ ШАЛГУУР</vt:lpstr>
      <vt:lpstr>Нээлттэй, оролцоонд суурилсан удирдлагын  зарчим хэрэгжиж буй эсэх</vt:lpstr>
      <vt:lpstr>Менежментийн инновацийн бодлого ба тогтолцоо</vt:lpstr>
      <vt:lpstr>Инновацийн санаачилга ба  хэрэгжилтийн үр дүн (1 жил)</vt:lpstr>
      <vt:lpstr>Ажилтнуудын perception: “Манай байгууллага инновацийг дэмждэг” гэж үзэж буй хувь </vt:lpstr>
      <vt:lpstr>Инновацийн үр ашиг ба байгууллагын нөлөө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Hitech</dc:creator>
  <cp:lastModifiedBy>PC</cp:lastModifiedBy>
  <cp:revision>47</cp:revision>
  <dcterms:created xsi:type="dcterms:W3CDTF">2025-11-03T09:38:32Z</dcterms:created>
  <dcterms:modified xsi:type="dcterms:W3CDTF">2025-11-06T08:48:07Z</dcterms:modified>
</cp:coreProperties>
</file>